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2" r:id="rId1"/>
  </p:sldMasterIdLst>
  <p:notesMasterIdLst>
    <p:notesMasterId r:id="rId11"/>
  </p:notesMasterIdLst>
  <p:sldIdLst>
    <p:sldId id="260" r:id="rId2"/>
    <p:sldId id="304" r:id="rId3"/>
    <p:sldId id="277" r:id="rId4"/>
    <p:sldId id="315" r:id="rId5"/>
    <p:sldId id="313" r:id="rId6"/>
    <p:sldId id="317" r:id="rId7"/>
    <p:sldId id="305" r:id="rId8"/>
    <p:sldId id="319" r:id="rId9"/>
    <p:sldId id="27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4753"/>
    <a:srgbClr val="C01021"/>
    <a:srgbClr val="F993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50" autoAdjust="0"/>
    <p:restoredTop sz="94434" autoAdjust="0"/>
  </p:normalViewPr>
  <p:slideViewPr>
    <p:cSldViewPr snapToGrid="0">
      <p:cViewPr varScale="1">
        <p:scale>
          <a:sx n="124" d="100"/>
          <a:sy n="124" d="100"/>
        </p:scale>
        <p:origin x="1016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E395D-62CB-447E-BD08-11E805417D0B}" type="datetimeFigureOut">
              <a:rPr lang="en-US" smtClean="0"/>
              <a:t>12/2/21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0ECDC2-5A63-49D5-BC07-7C0B0C0E82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847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1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429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625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01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293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341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940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3900-E07F-4BA6-B3F2-2164D0E6C850}" type="datetime1">
              <a:rPr lang="en-US" smtClean="0"/>
              <a:t>12/2/21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099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EB76-CFEC-42A3-A460-F73A45093F28}" type="datetime1">
              <a:rPr lang="en-US" smtClean="0"/>
              <a:t>12/2/21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579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711C0-01FE-4C70-97DC-08C5C1E7C2D5}" type="datetime1">
              <a:rPr lang="en-US" smtClean="0"/>
              <a:t>12/2/21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709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6598-DE4C-4537-85AF-5CE39C6D3E6A}" type="datetime1">
              <a:rPr lang="en-US" smtClean="0"/>
              <a:t>12/2/21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32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CB4B8-6403-494D-8936-6DA195B26D10}" type="datetime1">
              <a:rPr lang="en-US" smtClean="0"/>
              <a:t>12/2/21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735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6B00A-284E-41B7-99F9-AC5DF27011A5}" type="datetime1">
              <a:rPr lang="en-US" smtClean="0"/>
              <a:t>12/2/21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049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5CF07-1A13-46D7-9A50-E7A331A8846F}" type="datetime1">
              <a:rPr lang="en-US" smtClean="0"/>
              <a:t>12/2/21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218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65C4-5B4D-444E-A028-BC75FFFA34E1}" type="datetime1">
              <a:rPr lang="en-US" smtClean="0"/>
              <a:t>12/2/21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666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B32B-8452-42F5-8A49-0EAC6B263FB5}" type="datetime1">
              <a:rPr lang="en-US" smtClean="0"/>
              <a:t>12/2/21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105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DE974-F603-4D77-91E7-437BD39054A2}" type="datetime1">
              <a:rPr lang="en-US" smtClean="0"/>
              <a:t>12/2/21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92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D9F48-0372-4A1C-B4D7-019519F70BD6}" type="datetime1">
              <a:rPr lang="en-US" smtClean="0"/>
              <a:t>12/2/21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026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041F9-9405-4496-B014-DB95F40DD5BA}" type="datetime1">
              <a:rPr lang="en-US" smtClean="0"/>
              <a:t>12/2/21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39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3" r:id="rId1"/>
    <p:sldLayoutId id="2147484094" r:id="rId2"/>
    <p:sldLayoutId id="2147484095" r:id="rId3"/>
    <p:sldLayoutId id="2147484096" r:id="rId4"/>
    <p:sldLayoutId id="2147484097" r:id="rId5"/>
    <p:sldLayoutId id="2147484098" r:id="rId6"/>
    <p:sldLayoutId id="2147484099" r:id="rId7"/>
    <p:sldLayoutId id="2147484100" r:id="rId8"/>
    <p:sldLayoutId id="2147484101" r:id="rId9"/>
    <p:sldLayoutId id="2147484102" r:id="rId10"/>
    <p:sldLayoutId id="214748410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5.tiff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6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hyperlink" Target="https://www.degreesymbol.net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0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9.tiff"/><Relationship Id="rId5" Type="http://schemas.openxmlformats.org/officeDocument/2006/relationships/image" Target="../media/image5.png"/><Relationship Id="rId10" Type="http://schemas.openxmlformats.org/officeDocument/2006/relationships/image" Target="../media/image18.tiff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914" y="1091297"/>
            <a:ext cx="8786812" cy="511140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32230" y="352871"/>
            <a:ext cx="11698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CLIQUE – Experience Luxury At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Convenience</a:t>
            </a:r>
            <a:endParaRPr lang="en-US" sz="3200" b="1" i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758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393858" y="397259"/>
            <a:ext cx="104230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The Opportunity under Truevibez Umbrella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2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177A82-6E67-A44D-81D5-0574879673BF}"/>
              </a:ext>
            </a:extLst>
          </p:cNvPr>
          <p:cNvSpPr txBox="1"/>
          <p:nvPr/>
        </p:nvSpPr>
        <p:spPr>
          <a:xfrm>
            <a:off x="1273169" y="1074007"/>
            <a:ext cx="815456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Clique is premium service offered to our finest customers &amp; business partners, to mutually benefit through means of microfinancing services.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C15984-3360-144B-ADBE-AA14FC5D45C5}"/>
              </a:ext>
            </a:extLst>
          </p:cNvPr>
          <p:cNvSpPr txBox="1"/>
          <p:nvPr/>
        </p:nvSpPr>
        <p:spPr>
          <a:xfrm>
            <a:off x="3933664" y="2072664"/>
            <a:ext cx="757072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For customer expecting an event to visit restaurant but without available liquid funding, Clique will open up a line of credit in handshake with a lender (NBFC). The customer can request this restaurant-focused credit line and once approved, use it at any partner restaurant.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499B0D-A000-8E4A-B748-552B4ECA9029}"/>
              </a:ext>
            </a:extLst>
          </p:cNvPr>
          <p:cNvSpPr txBox="1"/>
          <p:nvPr/>
        </p:nvSpPr>
        <p:spPr>
          <a:xfrm>
            <a:off x="3190478" y="5319721"/>
            <a:ext cx="862640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With microfinance market anticipated to grow with CAGR of 40% through 2025, NBFC-MFIs will be its greatest beneficiaries. In F&amp;B segment, unbanked microlending has only reached 12-15% of the prospective market.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E1BE04-AE13-6946-87D6-8E2F5F49E99E}"/>
              </a:ext>
            </a:extLst>
          </p:cNvPr>
          <p:cNvSpPr txBox="1"/>
          <p:nvPr/>
        </p:nvSpPr>
        <p:spPr>
          <a:xfrm>
            <a:off x="1308350" y="3841824"/>
            <a:ext cx="8255996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Restaurant staff currently face many challenges in requesting loans from banks and NBFCs however from recommendation of a partner merchants, a lo-medium size credit pool will be made available to them with flexible repayment options.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D317688-EB4C-3446-8A9E-DC6C5FF48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7485" y="1074972"/>
            <a:ext cx="691346" cy="86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bstract illustration of multicolor youth people. Vector logo design  template. Concept for social network, partnership, teamwork, creativity,  friendship, business cooperation, sport team. Stock Vector | Adobe Stock">
            <a:extLst>
              <a:ext uri="{FF2B5EF4-FFF2-40B4-BE49-F238E27FC236}">
                <a16:creationId xmlns:a16="http://schemas.microsoft.com/office/drawing/2014/main" id="{A4055DEC-7B69-D347-9637-CA8014269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193" y="1968583"/>
            <a:ext cx="1436543" cy="143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1,051 Growth Chart Business Illustrations &amp;amp; Clip Art - iStock">
            <a:extLst>
              <a:ext uri="{FF2B5EF4-FFF2-40B4-BE49-F238E27FC236}">
                <a16:creationId xmlns:a16="http://schemas.microsoft.com/office/drawing/2014/main" id="{1F5ED9DA-A230-4646-951D-A0954DFB0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276" y="5277953"/>
            <a:ext cx="1561746" cy="1061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AD044D3-8FF6-3C47-887C-F26A50A8B6BB}"/>
              </a:ext>
            </a:extLst>
          </p:cNvPr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B6019F-6C99-FC4A-9B2D-ABD363C378A0}"/>
              </a:ext>
            </a:extLst>
          </p:cNvPr>
          <p:cNvSpPr txBox="1"/>
          <p:nvPr/>
        </p:nvSpPr>
        <p:spPr>
          <a:xfrm>
            <a:off x="1305751" y="354307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Merchant Employee Lending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6E8C92-48B6-1940-AF6A-AC8BECF9F775}"/>
              </a:ext>
            </a:extLst>
          </p:cNvPr>
          <p:cNvSpPr txBox="1"/>
          <p:nvPr/>
        </p:nvSpPr>
        <p:spPr>
          <a:xfrm>
            <a:off x="3931065" y="1813546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Dine Now, Pay Later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AAFEA4-EDF6-C740-9E5D-D01ABB994DD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95410" y="3812662"/>
            <a:ext cx="980640" cy="96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64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71306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High Level System Flow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D7CA15-D2A8-BF4D-9CA6-ADF5AA925FD6}"/>
              </a:ext>
            </a:extLst>
          </p:cNvPr>
          <p:cNvSpPr/>
          <p:nvPr/>
        </p:nvSpPr>
        <p:spPr>
          <a:xfrm>
            <a:off x="1490511" y="5221580"/>
            <a:ext cx="9807547" cy="10852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CASE STUDIES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Zomato, in partnership with InCred, to lend Rs 1L to 50k restaurants, developing loan book of 500CR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PAYO (Australia) – Launched ENPL service in July-21 &amp; already has 500+ restaurant partners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5C808E-C959-CC45-92D6-D7A470EE6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846" y="954587"/>
            <a:ext cx="8796552" cy="431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194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7" y="368959"/>
            <a:ext cx="876428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Customer Onboarding Journey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16795" y="6538912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668511-95D1-F948-A1E4-5ADE5CB134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09469" y="1190319"/>
            <a:ext cx="10486082" cy="51664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7CCDB4D-6500-D345-B5A7-176B136CC788}"/>
              </a:ext>
            </a:extLst>
          </p:cNvPr>
          <p:cNvSpPr txBox="1"/>
          <p:nvPr/>
        </p:nvSpPr>
        <p:spPr>
          <a:xfrm>
            <a:off x="2360487" y="1849181"/>
            <a:ext cx="6097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Helvetica Neue" panose="02000503000000020004" pitchFamily="2" charset="0"/>
              </a:rPr>
              <a:t>Customer </a:t>
            </a:r>
            <a:r>
              <a:rPr lang="en-IN" sz="1400" dirty="0">
                <a:latin typeface="Helvetica Neue" panose="02000503000000020004" pitchFamily="2" charset="0"/>
              </a:rPr>
              <a:t>w</a:t>
            </a:r>
            <a:r>
              <a:rPr lang="en-IN" sz="1400" dirty="0">
                <a:effectLst/>
                <a:latin typeface="Helvetica Neue" panose="02000503000000020004" pitchFamily="2" charset="0"/>
              </a:rPr>
              <a:t>alks into  </a:t>
            </a:r>
          </a:p>
          <a:p>
            <a:r>
              <a:rPr lang="en-IN" sz="1400" dirty="0">
                <a:effectLst/>
                <a:latin typeface="Helvetica Neue" panose="02000503000000020004" pitchFamily="2" charset="0"/>
              </a:rPr>
              <a:t>a restaurant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1232A4-7540-B741-8732-82F8865FB79F}"/>
              </a:ext>
            </a:extLst>
          </p:cNvPr>
          <p:cNvSpPr txBox="1"/>
          <p:nvPr/>
        </p:nvSpPr>
        <p:spPr>
          <a:xfrm>
            <a:off x="5641258" y="1741459"/>
            <a:ext cx="281694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Helvetica Neue" panose="02000503000000020004" pitchFamily="2" charset="0"/>
              </a:rPr>
              <a:t>Customer reviews standees, flyers, tent cards and informed by staff about Clique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3CAE82-A737-AD49-8345-E2EFA3781135}"/>
              </a:ext>
            </a:extLst>
          </p:cNvPr>
          <p:cNvSpPr txBox="1"/>
          <p:nvPr/>
        </p:nvSpPr>
        <p:spPr>
          <a:xfrm>
            <a:off x="9203075" y="1741459"/>
            <a:ext cx="234507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Helvetica Neue" panose="02000503000000020004" pitchFamily="2" charset="0"/>
              </a:rPr>
              <a:t>Customer downloads Clique app and completes KYC application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313032-E2C6-0A49-88B9-B3B454E6A47D}"/>
              </a:ext>
            </a:extLst>
          </p:cNvPr>
          <p:cNvSpPr txBox="1"/>
          <p:nvPr/>
        </p:nvSpPr>
        <p:spPr>
          <a:xfrm>
            <a:off x="3131587" y="3245441"/>
            <a:ext cx="21704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Helvetica Neue" panose="02000503000000020004" pitchFamily="2" charset="0"/>
              </a:rPr>
              <a:t>Clique routes the application to lender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4383DE2-2AD4-9D49-934C-605206D4E289}"/>
              </a:ext>
            </a:extLst>
          </p:cNvPr>
          <p:cNvSpPr txBox="1"/>
          <p:nvPr/>
        </p:nvSpPr>
        <p:spPr>
          <a:xfrm>
            <a:off x="6187888" y="3298262"/>
            <a:ext cx="1872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Helvetica Neue" panose="02000503000000020004" pitchFamily="2" charset="0"/>
              </a:rPr>
              <a:t>Lender underwrites the customer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8BCCC8B-B4AE-434F-9F5D-B699A4871841}"/>
              </a:ext>
            </a:extLst>
          </p:cNvPr>
          <p:cNvSpPr txBox="1"/>
          <p:nvPr/>
        </p:nvSpPr>
        <p:spPr>
          <a:xfrm>
            <a:off x="9377736" y="3137719"/>
            <a:ext cx="21704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Helvetica Neue" panose="02000503000000020004" pitchFamily="2" charset="0"/>
              </a:rPr>
              <a:t>Lender sends a confirmation back to Clique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5D10CB-271F-764C-96BD-EB29A8E58113}"/>
              </a:ext>
            </a:extLst>
          </p:cNvPr>
          <p:cNvSpPr txBox="1"/>
          <p:nvPr/>
        </p:nvSpPr>
        <p:spPr>
          <a:xfrm>
            <a:off x="3470843" y="4574513"/>
            <a:ext cx="217041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Helvetica Neue" panose="02000503000000020004" pitchFamily="2" charset="0"/>
              </a:rPr>
              <a:t>Clique updates customer app and reflects the wallet credits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9B860A8-AE61-7D4A-A2E1-27459DFD695A}"/>
              </a:ext>
            </a:extLst>
          </p:cNvPr>
          <p:cNvSpPr txBox="1"/>
          <p:nvPr/>
        </p:nvSpPr>
        <p:spPr>
          <a:xfrm>
            <a:off x="6636550" y="4639621"/>
            <a:ext cx="18216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>
                <a:effectLst/>
                <a:latin typeface="Helvetica Neue" panose="02000503000000020004" pitchFamily="2" charset="0"/>
              </a:rPr>
              <a:t>Customer enjoys the F&amp;B services</a:t>
            </a:r>
            <a:endParaRPr lang="en-IN" sz="1400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7C01B4A-9144-DC42-AF0C-BB75A9FEDC49}"/>
              </a:ext>
            </a:extLst>
          </p:cNvPr>
          <p:cNvSpPr txBox="1"/>
          <p:nvPr/>
        </p:nvSpPr>
        <p:spPr>
          <a:xfrm>
            <a:off x="9890046" y="4590758"/>
            <a:ext cx="225314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Helvetica Neue" panose="02000503000000020004" pitchFamily="2" charset="0"/>
              </a:rPr>
              <a:t>Customer pays through clique credit &amp; returns home 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0EEF94F-49D4-AA4E-8C0F-19025EFBE777}"/>
              </a:ext>
            </a:extLst>
          </p:cNvPr>
          <p:cNvSpPr/>
          <p:nvPr/>
        </p:nvSpPr>
        <p:spPr>
          <a:xfrm>
            <a:off x="8796181" y="3231204"/>
            <a:ext cx="488769" cy="489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06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4BFECDF-B2A1-4E48-9C19-C5D82763B9AA}"/>
              </a:ext>
            </a:extLst>
          </p:cNvPr>
          <p:cNvSpPr/>
          <p:nvPr/>
        </p:nvSpPr>
        <p:spPr>
          <a:xfrm>
            <a:off x="1815977" y="1849421"/>
            <a:ext cx="488769" cy="489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1D6FB39-7BE2-F24F-BB7F-9A3DFFEA1032}"/>
              </a:ext>
            </a:extLst>
          </p:cNvPr>
          <p:cNvSpPr/>
          <p:nvPr/>
        </p:nvSpPr>
        <p:spPr>
          <a:xfrm>
            <a:off x="5057618" y="1833792"/>
            <a:ext cx="488769" cy="489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02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A0A9F4D-2A2E-A54B-9FFE-15CFD9DCCD93}"/>
              </a:ext>
            </a:extLst>
          </p:cNvPr>
          <p:cNvSpPr/>
          <p:nvPr/>
        </p:nvSpPr>
        <p:spPr>
          <a:xfrm>
            <a:off x="8536242" y="1842936"/>
            <a:ext cx="488769" cy="489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03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815A386-AC6F-7B41-9827-BA83C36945A1}"/>
              </a:ext>
            </a:extLst>
          </p:cNvPr>
          <p:cNvSpPr/>
          <p:nvPr/>
        </p:nvSpPr>
        <p:spPr>
          <a:xfrm>
            <a:off x="2525905" y="3303900"/>
            <a:ext cx="488769" cy="489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04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6E46DA1-AF37-144B-8B13-D58921D15FD6}"/>
              </a:ext>
            </a:extLst>
          </p:cNvPr>
          <p:cNvSpPr/>
          <p:nvPr/>
        </p:nvSpPr>
        <p:spPr>
          <a:xfrm>
            <a:off x="5637294" y="3300210"/>
            <a:ext cx="488769" cy="489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05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029D112-BB69-DA47-AB01-9A6CD7370F05}"/>
              </a:ext>
            </a:extLst>
          </p:cNvPr>
          <p:cNvSpPr/>
          <p:nvPr/>
        </p:nvSpPr>
        <p:spPr>
          <a:xfrm>
            <a:off x="2835730" y="4693282"/>
            <a:ext cx="488769" cy="489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07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0262A9A-DD77-E943-8E4E-6F5536D9CB9B}"/>
              </a:ext>
            </a:extLst>
          </p:cNvPr>
          <p:cNvSpPr/>
          <p:nvPr/>
        </p:nvSpPr>
        <p:spPr>
          <a:xfrm>
            <a:off x="6075596" y="4616229"/>
            <a:ext cx="488769" cy="489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08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4293C2C-2B40-F64A-9B60-FECC3D35745B}"/>
              </a:ext>
            </a:extLst>
          </p:cNvPr>
          <p:cNvSpPr/>
          <p:nvPr/>
        </p:nvSpPr>
        <p:spPr>
          <a:xfrm>
            <a:off x="9289796" y="4678108"/>
            <a:ext cx="488769" cy="489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3802866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93543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Revenue &amp; Expenses</a:t>
            </a: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1171222" y="1009322"/>
            <a:ext cx="10760961" cy="4762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333589" y="6583556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102932" y="6350119"/>
            <a:ext cx="2743200" cy="365125"/>
          </a:xfrm>
        </p:spPr>
        <p:txBody>
          <a:bodyPr/>
          <a:lstStyle/>
          <a:p>
            <a:fld id="{D4960F7B-5716-4810-A91D-46252C2EC1F4}" type="slidenum">
              <a:rPr lang="en-US" smtClean="0"/>
              <a:t>5</a:t>
            </a:fld>
            <a:endParaRPr lang="en-US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C009E921-452A-B146-91BB-B001121B87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934" y="1182945"/>
            <a:ext cx="10704335" cy="483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899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93543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Phase Costing – Year 1</a:t>
            </a: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1171222" y="1009322"/>
            <a:ext cx="10760961" cy="4762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333589" y="6583556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102932" y="6350119"/>
            <a:ext cx="2743200" cy="365125"/>
          </a:xfrm>
        </p:spPr>
        <p:txBody>
          <a:bodyPr/>
          <a:lstStyle/>
          <a:p>
            <a:fld id="{D4960F7B-5716-4810-A91D-46252C2EC1F4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6C864DBB-0F96-344B-A245-2A557E7666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491" y="1065674"/>
            <a:ext cx="9207148" cy="546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03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5293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</a:t>
            </a:r>
            <a:r>
              <a:rPr lang="en-IN" sz="2700" b="1" dirty="0">
                <a:solidFill>
                  <a:srgbClr val="002060"/>
                </a:solidFill>
                <a:latin typeface="Arial Black" panose="020B0A040201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360° Benefits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565289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7</a:t>
            </a:fld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EA834D7-A2EF-6A46-ABBA-0D5B827D9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840957"/>
              </p:ext>
            </p:extLst>
          </p:nvPr>
        </p:nvGraphicFramePr>
        <p:xfrm>
          <a:off x="2356141" y="1153035"/>
          <a:ext cx="9334743" cy="237171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08318">
                  <a:extLst>
                    <a:ext uri="{9D8B030D-6E8A-4147-A177-3AD203B41FA5}">
                      <a16:colId xmlns:a16="http://schemas.microsoft.com/office/drawing/2014/main" val="2410251688"/>
                    </a:ext>
                  </a:extLst>
                </a:gridCol>
                <a:gridCol w="3155795">
                  <a:extLst>
                    <a:ext uri="{9D8B030D-6E8A-4147-A177-3AD203B41FA5}">
                      <a16:colId xmlns:a16="http://schemas.microsoft.com/office/drawing/2014/main" val="3548269709"/>
                    </a:ext>
                  </a:extLst>
                </a:gridCol>
                <a:gridCol w="2970630">
                  <a:extLst>
                    <a:ext uri="{9D8B030D-6E8A-4147-A177-3AD203B41FA5}">
                      <a16:colId xmlns:a16="http://schemas.microsoft.com/office/drawing/2014/main" val="764572299"/>
                    </a:ext>
                  </a:extLst>
                </a:gridCol>
              </a:tblGrid>
              <a:tr h="47434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Consumers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Restaurants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MFI-NBFC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050849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Increase in spend potential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Increased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customers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940641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Bio-authorization to reduce risks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Higher ticket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Increased presence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588712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No joining or renewal fees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feature to offer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Competitive edge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732835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Decorum &amp; savings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additional charges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Innovative offer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432722"/>
                  </a:ext>
                </a:extLst>
              </a:tr>
            </a:tbl>
          </a:graphicData>
        </a:graphic>
      </p:graphicFrame>
      <p:graphicFrame>
        <p:nvGraphicFramePr>
          <p:cNvPr id="24" name="Table 3">
            <a:extLst>
              <a:ext uri="{FF2B5EF4-FFF2-40B4-BE49-F238E27FC236}">
                <a16:creationId xmlns:a16="http://schemas.microsoft.com/office/drawing/2014/main" id="{1DE84CAF-C276-4344-BB6D-540EFA558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341778"/>
              </p:ext>
            </p:extLst>
          </p:nvPr>
        </p:nvGraphicFramePr>
        <p:xfrm>
          <a:off x="2356141" y="3561556"/>
          <a:ext cx="9334742" cy="286892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265704">
                  <a:extLst>
                    <a:ext uri="{9D8B030D-6E8A-4147-A177-3AD203B41FA5}">
                      <a16:colId xmlns:a16="http://schemas.microsoft.com/office/drawing/2014/main" val="2410251688"/>
                    </a:ext>
                  </a:extLst>
                </a:gridCol>
                <a:gridCol w="3098734">
                  <a:extLst>
                    <a:ext uri="{9D8B030D-6E8A-4147-A177-3AD203B41FA5}">
                      <a16:colId xmlns:a16="http://schemas.microsoft.com/office/drawing/2014/main" val="3548269709"/>
                    </a:ext>
                  </a:extLst>
                </a:gridCol>
                <a:gridCol w="2970304">
                  <a:extLst>
                    <a:ext uri="{9D8B030D-6E8A-4147-A177-3AD203B41FA5}">
                      <a16:colId xmlns:a16="http://schemas.microsoft.com/office/drawing/2014/main" val="764572299"/>
                    </a:ext>
                  </a:extLst>
                </a:gridCol>
              </a:tblGrid>
              <a:tr h="47434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Consumers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Restaurants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MFI-NBFC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050849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Increased borrowing potential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Self-sufficiency at competitive 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Untapped market – Millennials, Zoomers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940641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Enhanced financial literacy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Standardized &amp; organized system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Inclusive growth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588712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Reactive credit scoring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Reduced regulatory challenges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Valued partnership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732835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Better rates than banks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Co-branding opportunities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Benefit from geographic expansions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432722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03F0A926-1305-BB4F-9DDA-0A2803684928}"/>
              </a:ext>
            </a:extLst>
          </p:cNvPr>
          <p:cNvSpPr/>
          <p:nvPr/>
        </p:nvSpPr>
        <p:spPr>
          <a:xfrm>
            <a:off x="1316180" y="1153035"/>
            <a:ext cx="845127" cy="23717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Eat now, Pay Later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DC3E53-F2F1-E248-9A42-D35B7D14FF53}"/>
              </a:ext>
            </a:extLst>
          </p:cNvPr>
          <p:cNvSpPr/>
          <p:nvPr/>
        </p:nvSpPr>
        <p:spPr>
          <a:xfrm>
            <a:off x="1320517" y="3554432"/>
            <a:ext cx="845127" cy="2867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/>
              <a:t>Microfinancing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653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63243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Our Team</a:t>
            </a:r>
            <a:endParaRPr lang="en-US" sz="2700" b="1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24340" y="635635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TrueVibez 2020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207DA1-CDC8-3540-9962-617945B914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0951" y="1397386"/>
            <a:ext cx="741771" cy="7781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3A851F-E2A5-A146-B61F-CF84478767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1810" y="2723358"/>
            <a:ext cx="366020" cy="4906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96F7B2-A534-7D49-897B-8A62D06FC110}"/>
              </a:ext>
            </a:extLst>
          </p:cNvPr>
          <p:cNvSpPr txBox="1"/>
          <p:nvPr/>
        </p:nvSpPr>
        <p:spPr>
          <a:xfrm>
            <a:off x="3023308" y="1554242"/>
            <a:ext cx="185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Rajesh Karandikar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E9A5B5-F831-4A49-A464-F410F4E19EF3}"/>
              </a:ext>
            </a:extLst>
          </p:cNvPr>
          <p:cNvSpPr txBox="1"/>
          <p:nvPr/>
        </p:nvSpPr>
        <p:spPr>
          <a:xfrm>
            <a:off x="6519277" y="1593415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Alok Sambuddha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14C11-DC2B-F24B-9AB1-BFF573DAAAF7}"/>
              </a:ext>
            </a:extLst>
          </p:cNvPr>
          <p:cNvSpPr txBox="1"/>
          <p:nvPr/>
        </p:nvSpPr>
        <p:spPr>
          <a:xfrm>
            <a:off x="5183527" y="1040923"/>
            <a:ext cx="1184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>
                <a:solidFill>
                  <a:srgbClr val="00B050"/>
                </a:solidFill>
              </a:rPr>
              <a:t>Promoters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A263DC-017C-2B45-9ABA-F1D2EEA903C2}"/>
              </a:ext>
            </a:extLst>
          </p:cNvPr>
          <p:cNvSpPr txBox="1"/>
          <p:nvPr/>
        </p:nvSpPr>
        <p:spPr>
          <a:xfrm>
            <a:off x="4820414" y="2461034"/>
            <a:ext cx="1953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>
                <a:solidFill>
                  <a:schemeClr val="accent5">
                    <a:lumMod val="75000"/>
                  </a:schemeClr>
                </a:solidFill>
              </a:rPr>
              <a:t>Board Of Directors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FEE3F2-3B80-5347-9F5B-A8227F0C5E39}"/>
              </a:ext>
            </a:extLst>
          </p:cNvPr>
          <p:cNvSpPr txBox="1"/>
          <p:nvPr/>
        </p:nvSpPr>
        <p:spPr>
          <a:xfrm>
            <a:off x="1897830" y="2831962"/>
            <a:ext cx="6097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Suhas Gokhale : Managing Director, COSMOS Bank, Pune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7CDE15-2D09-9348-BD3D-EEE62C5B29C0}"/>
              </a:ext>
            </a:extLst>
          </p:cNvPr>
          <p:cNvSpPr txBox="1"/>
          <p:nvPr/>
        </p:nvSpPr>
        <p:spPr>
          <a:xfrm>
            <a:off x="1897830" y="3335192"/>
            <a:ext cx="79506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Rahul Renavikar :Managing Director, Acuris Advisors (GST &amp; Government Policies) – Ex. Big 4 &amp; Tata Motors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B4B3A7-BB87-8B4B-91C2-16D512B368A1}"/>
              </a:ext>
            </a:extLst>
          </p:cNvPr>
          <p:cNvSpPr txBox="1"/>
          <p:nvPr/>
        </p:nvSpPr>
        <p:spPr>
          <a:xfrm>
            <a:off x="1897830" y="3867988"/>
            <a:ext cx="6097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Shrikant Chatur; Governance Consultant (ex. VP Commercial - Cummins)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C5F6BC-885E-9D42-B323-D40A80821886}"/>
              </a:ext>
            </a:extLst>
          </p:cNvPr>
          <p:cNvSpPr txBox="1"/>
          <p:nvPr/>
        </p:nvSpPr>
        <p:spPr>
          <a:xfrm>
            <a:off x="1897830" y="4337187"/>
            <a:ext cx="6097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Chetan Oswal : Accounts &amp; Legal Counsel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C9D6D5C-2E10-7345-A123-D17903D084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25114" y="1406222"/>
            <a:ext cx="741771" cy="77813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DE4753D-64FC-4D41-846E-4C9EAD2FD8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1810" y="3204338"/>
            <a:ext cx="366020" cy="49062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7241F9-6BE4-8F44-8DA3-15D41F14FF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1810" y="3712392"/>
            <a:ext cx="366020" cy="49062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6286C2A-2240-AC4E-8277-782A8B219C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1810" y="4208182"/>
            <a:ext cx="366020" cy="49062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B68CDD6-556D-A140-BEC2-2BF7663BC4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78265" y="5435723"/>
            <a:ext cx="928083" cy="105331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5C88FC2-C4AC-624A-A10B-4FA5C71BF415}"/>
              </a:ext>
            </a:extLst>
          </p:cNvPr>
          <p:cNvSpPr txBox="1"/>
          <p:nvPr/>
        </p:nvSpPr>
        <p:spPr>
          <a:xfrm>
            <a:off x="4777582" y="5119092"/>
            <a:ext cx="199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>
                <a:solidFill>
                  <a:srgbClr val="002060"/>
                </a:solidFill>
              </a:rPr>
              <a:t>Corporate Partners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DC26AD-10D4-D64B-A2AA-FD06A82678CA}"/>
              </a:ext>
            </a:extLst>
          </p:cNvPr>
          <p:cNvSpPr txBox="1"/>
          <p:nvPr/>
        </p:nvSpPr>
        <p:spPr>
          <a:xfrm>
            <a:off x="2644903" y="5828408"/>
            <a:ext cx="6097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400" dirty="0">
                <a:solidFill>
                  <a:srgbClr val="002060"/>
                </a:solidFill>
              </a:rPr>
              <a:t>NPCI (Nth Reward), Pune Mirror (TOI), Krios Info Solutions, Sazinga Digital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DA3BF37-7677-324D-A700-A428AB0BCDD7}"/>
              </a:ext>
            </a:extLst>
          </p:cNvPr>
          <p:cNvSpPr txBox="1"/>
          <p:nvPr/>
        </p:nvSpPr>
        <p:spPr>
          <a:xfrm>
            <a:off x="2650114" y="6080131"/>
            <a:ext cx="84806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400" dirty="0">
                <a:solidFill>
                  <a:srgbClr val="002060"/>
                </a:solidFill>
              </a:rPr>
              <a:t>Staratacache (SCALA) – Broadcasting &amp; Livestreaming Infrastructure Partner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7C01DF-0CE3-3A4A-B372-CF584FC21344}"/>
              </a:ext>
            </a:extLst>
          </p:cNvPr>
          <p:cNvSpPr txBox="1"/>
          <p:nvPr/>
        </p:nvSpPr>
        <p:spPr>
          <a:xfrm>
            <a:off x="2644903" y="5567759"/>
            <a:ext cx="84806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400" dirty="0">
                <a:solidFill>
                  <a:srgbClr val="002060"/>
                </a:solidFill>
              </a:rPr>
              <a:t>Bajaj Finserv, Early Salary, Eazypay (Payu) – Financial Lending Partners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F4AC7-C5AB-F845-AC27-90E50233B06F}"/>
              </a:ext>
            </a:extLst>
          </p:cNvPr>
          <p:cNvSpPr txBox="1"/>
          <p:nvPr/>
        </p:nvSpPr>
        <p:spPr>
          <a:xfrm>
            <a:off x="1916504" y="4820820"/>
            <a:ext cx="6097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Yogesh Katre : Sales Head, Loantap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CE814B68-A937-B143-BE3C-3AD8EF5065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0484" y="4691815"/>
            <a:ext cx="366020" cy="49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33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45021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Question &amp; Answers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22" name="Picture 2" descr="https://lh6.googleusercontent.com/dU39hudp5xW59pQ-YihItXjKqrI28tV3G3u-9QiXcMOY1zn_EyLjziKmft1QiwXiaX7NhymbjfZV3rx_wiNrGzhvvgk08xOMHzpfLPootlGFbTJX7vwBc2GS12qF7uRmiUPSAiT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494" y="1318510"/>
            <a:ext cx="7506791" cy="413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1530" y="5673297"/>
            <a:ext cx="2181225" cy="7810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92126" y="5673297"/>
            <a:ext cx="2133600" cy="8096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73351" y="5644722"/>
            <a:ext cx="2114550" cy="8096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87901" y="5635197"/>
            <a:ext cx="1920894" cy="8191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11394" y="5644722"/>
            <a:ext cx="2333625" cy="82867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763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55866</TotalTime>
  <Words>631</Words>
  <Application>Microsoft Macintosh PowerPoint</Application>
  <PresentationFormat>Widescreen</PresentationFormat>
  <Paragraphs>107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Arial Black</vt:lpstr>
      <vt:lpstr>Calibri</vt:lpstr>
      <vt:lpstr>Calibri Light</vt:lpstr>
      <vt:lpstr>Helvetica Neue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Alok Sambuddha</cp:lastModifiedBy>
  <cp:revision>213</cp:revision>
  <cp:lastPrinted>2021-11-11T17:48:08Z</cp:lastPrinted>
  <dcterms:created xsi:type="dcterms:W3CDTF">2020-06-12T02:29:26Z</dcterms:created>
  <dcterms:modified xsi:type="dcterms:W3CDTF">2021-12-02T12:20:07Z</dcterms:modified>
</cp:coreProperties>
</file>